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57" r:id="rId4"/>
    <p:sldId id="263" r:id="rId5"/>
    <p:sldId id="265" r:id="rId6"/>
    <p:sldId id="261" r:id="rId7"/>
    <p:sldId id="262" r:id="rId8"/>
    <p:sldId id="264"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9" d="100"/>
          <a:sy n="109" d="100"/>
        </p:scale>
        <p:origin x="6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MX"/>
              <a:t>Haz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MX"/>
              <a:t>Haz clic para editar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10/20/2025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MX"/>
              <a:t>Haz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MX"/>
              <a:t>Haga clic para modificar los estilos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10/20/2025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10/20/2025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MX"/>
              <a:t>Haz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MX"/>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10/20/2025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MX"/>
              <a:t>Haz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MX"/>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10/20/2025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10/20/2025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MX"/>
              <a:t>Haz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Content Placeholder 2"/>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10/20/2025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10/20/2025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10/20/2025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MX"/>
              <a:t>Haz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MX"/>
              <a:t>Haz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42A54C80-263E-416B-A8E0-580EDEADCBDC}" type="datetimeFigureOut">
              <a:rPr lang="en-US" dirty="0"/>
              <a:t>10/20/2025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MX"/>
              <a:t>Haz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MX"/>
              <a:t>Haz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10/20/2025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MX"/>
              <a:t>Haz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10/20/2025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a:extLst>
              <a:ext uri="{FF2B5EF4-FFF2-40B4-BE49-F238E27FC236}">
                <a16:creationId xmlns:a16="http://schemas.microsoft.com/office/drawing/2014/main" id="{5D8A0D00-F936-4E5B-B9AA-F929F36797F8}"/>
              </a:ext>
            </a:extLst>
          </p:cNvPr>
          <p:cNvPicPr>
            <a:picLocks noChangeAspect="1"/>
          </p:cNvPicPr>
          <p:nvPr/>
        </p:nvPicPr>
        <p:blipFill>
          <a:blip r:embed="rId2"/>
          <a:stretch>
            <a:fillRect/>
          </a:stretch>
        </p:blipFill>
        <p:spPr>
          <a:xfrm>
            <a:off x="0" y="318722"/>
            <a:ext cx="9442937" cy="6220556"/>
          </a:xfrm>
          <a:prstGeom prst="rect">
            <a:avLst/>
          </a:prstGeom>
        </p:spPr>
      </p:pic>
      <p:sp>
        <p:nvSpPr>
          <p:cNvPr id="15" name="Título 14">
            <a:extLst>
              <a:ext uri="{FF2B5EF4-FFF2-40B4-BE49-F238E27FC236}">
                <a16:creationId xmlns:a16="http://schemas.microsoft.com/office/drawing/2014/main" id="{10EC2D70-6E05-4A40-8AE8-3DF02A6903E0}"/>
              </a:ext>
            </a:extLst>
          </p:cNvPr>
          <p:cNvSpPr>
            <a:spLocks noGrp="1"/>
          </p:cNvSpPr>
          <p:nvPr>
            <p:ph type="title"/>
          </p:nvPr>
        </p:nvSpPr>
        <p:spPr>
          <a:xfrm>
            <a:off x="774050" y="1145931"/>
            <a:ext cx="8596668" cy="1320800"/>
          </a:xfrm>
          <a:ln w="76200"/>
        </p:spPr>
        <p:style>
          <a:lnRef idx="2">
            <a:schemeClr val="accent6"/>
          </a:lnRef>
          <a:fillRef idx="1">
            <a:schemeClr val="lt1"/>
          </a:fillRef>
          <a:effectRef idx="0">
            <a:schemeClr val="accent6"/>
          </a:effectRef>
          <a:fontRef idx="minor">
            <a:schemeClr val="dk1"/>
          </a:fontRef>
        </p:style>
        <p:txBody>
          <a:bodyPr>
            <a:normAutofit fontScale="90000"/>
          </a:bodyPr>
          <a:lstStyle/>
          <a:p>
            <a:pPr algn="ctr"/>
            <a:r>
              <a:rPr lang="es-ES" dirty="0">
                <a:ln w="0"/>
                <a:solidFill>
                  <a:srgbClr val="0070C0"/>
                </a:solidFill>
                <a:effectLst>
                  <a:outerShdw blurRad="38100" dist="19050" dir="2700000" algn="tl" rotWithShape="0">
                    <a:schemeClr val="dk1">
                      <a:alpha val="40000"/>
                    </a:schemeClr>
                  </a:outerShdw>
                </a:effectLst>
              </a:rPr>
              <a:t>ECUADOR: </a:t>
            </a:r>
            <a:br>
              <a:rPr lang="es-ES" dirty="0">
                <a:ln w="0"/>
                <a:solidFill>
                  <a:srgbClr val="0070C0"/>
                </a:solidFill>
                <a:effectLst>
                  <a:outerShdw blurRad="38100" dist="19050" dir="2700000" algn="tl" rotWithShape="0">
                    <a:schemeClr val="dk1">
                      <a:alpha val="40000"/>
                    </a:schemeClr>
                  </a:outerShdw>
                </a:effectLst>
              </a:rPr>
            </a:br>
            <a:r>
              <a:rPr lang="es-ES" dirty="0">
                <a:ln w="0"/>
                <a:solidFill>
                  <a:srgbClr val="0070C0"/>
                </a:solidFill>
                <a:effectLst>
                  <a:outerShdw blurRad="38100" dist="19050" dir="2700000" algn="tl" rotWithShape="0">
                    <a:schemeClr val="dk1">
                      <a:alpha val="40000"/>
                    </a:schemeClr>
                  </a:outerShdw>
                </a:effectLst>
              </a:rPr>
              <a:t>VOTA NO EN LA CONSULTA POPULAR</a:t>
            </a:r>
            <a:br>
              <a:rPr lang="es-ES" dirty="0"/>
            </a:br>
            <a:br>
              <a:rPr lang="es-ES" dirty="0"/>
            </a:br>
            <a:br>
              <a:rPr lang="es-ES" dirty="0"/>
            </a:br>
            <a:br>
              <a:rPr lang="es-ES" b="1" dirty="0"/>
            </a:br>
            <a:br>
              <a:rPr lang="es-ES" b="1" dirty="0"/>
            </a:br>
            <a:endParaRPr lang="es-EC" b="1" dirty="0"/>
          </a:p>
        </p:txBody>
      </p:sp>
      <p:sp>
        <p:nvSpPr>
          <p:cNvPr id="17" name="CuadroTexto 16">
            <a:extLst>
              <a:ext uri="{FF2B5EF4-FFF2-40B4-BE49-F238E27FC236}">
                <a16:creationId xmlns:a16="http://schemas.microsoft.com/office/drawing/2014/main" id="{121B250C-BAED-4C79-88E0-435D9E491C9B}"/>
              </a:ext>
            </a:extLst>
          </p:cNvPr>
          <p:cNvSpPr txBox="1"/>
          <p:nvPr/>
        </p:nvSpPr>
        <p:spPr>
          <a:xfrm>
            <a:off x="10199077" y="6057900"/>
            <a:ext cx="1572866" cy="369332"/>
          </a:xfrm>
          <a:prstGeom prst="rect">
            <a:avLst/>
          </a:prstGeom>
          <a:ln/>
        </p:spPr>
        <p:style>
          <a:lnRef idx="2">
            <a:schemeClr val="accent1"/>
          </a:lnRef>
          <a:fillRef idx="1">
            <a:schemeClr val="lt1"/>
          </a:fillRef>
          <a:effectRef idx="0">
            <a:schemeClr val="accent1"/>
          </a:effectRef>
          <a:fontRef idx="minor">
            <a:schemeClr val="dk1"/>
          </a:fontRef>
        </p:style>
        <p:txBody>
          <a:bodyPr wrap="none" rtlCol="0">
            <a:spAutoFit/>
          </a:bodyPr>
          <a:lstStyle/>
          <a:p>
            <a:r>
              <a:rPr lang="es-ES" dirty="0"/>
              <a:t>Octubre 2025</a:t>
            </a:r>
            <a:endParaRPr lang="es-EC" dirty="0"/>
          </a:p>
        </p:txBody>
      </p:sp>
    </p:spTree>
    <p:extLst>
      <p:ext uri="{BB962C8B-B14F-4D97-AF65-F5344CB8AC3E}">
        <p14:creationId xmlns:p14="http://schemas.microsoft.com/office/powerpoint/2010/main" val="32840809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FCF50344-D2AA-4C86-9CDF-8F2D2394264D}"/>
              </a:ext>
            </a:extLst>
          </p:cNvPr>
          <p:cNvPicPr>
            <a:picLocks noChangeAspect="1"/>
          </p:cNvPicPr>
          <p:nvPr/>
        </p:nvPicPr>
        <p:blipFill rotWithShape="1">
          <a:blip r:embed="rId2"/>
          <a:srcRect l="11899" t="18591" r="6105" b="6538"/>
          <a:stretch/>
        </p:blipFill>
        <p:spPr>
          <a:xfrm>
            <a:off x="817685" y="413238"/>
            <a:ext cx="8704384" cy="5679832"/>
          </a:xfrm>
          <a:prstGeom prst="rect">
            <a:avLst/>
          </a:prstGeom>
        </p:spPr>
      </p:pic>
    </p:spTree>
    <p:extLst>
      <p:ext uri="{BB962C8B-B14F-4D97-AF65-F5344CB8AC3E}">
        <p14:creationId xmlns:p14="http://schemas.microsoft.com/office/powerpoint/2010/main" val="851208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F3F4484-7969-4722-8C18-A39EF8DE0B33}"/>
              </a:ext>
            </a:extLst>
          </p:cNvPr>
          <p:cNvPicPr>
            <a:picLocks noChangeAspect="1"/>
          </p:cNvPicPr>
          <p:nvPr/>
        </p:nvPicPr>
        <p:blipFill rotWithShape="1">
          <a:blip r:embed="rId2"/>
          <a:srcRect l="11827" t="18077" r="2212" b="6667"/>
          <a:stretch/>
        </p:blipFill>
        <p:spPr>
          <a:xfrm>
            <a:off x="589085" y="712177"/>
            <a:ext cx="8510954" cy="5161086"/>
          </a:xfrm>
          <a:prstGeom prst="rect">
            <a:avLst/>
          </a:prstGeom>
        </p:spPr>
      </p:pic>
    </p:spTree>
    <p:extLst>
      <p:ext uri="{BB962C8B-B14F-4D97-AF65-F5344CB8AC3E}">
        <p14:creationId xmlns:p14="http://schemas.microsoft.com/office/powerpoint/2010/main" val="13135419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98BE547C-8CE7-4A21-9E08-E47FD1282986}"/>
              </a:ext>
            </a:extLst>
          </p:cNvPr>
          <p:cNvPicPr>
            <a:picLocks noChangeAspect="1"/>
          </p:cNvPicPr>
          <p:nvPr/>
        </p:nvPicPr>
        <p:blipFill rotWithShape="1">
          <a:blip r:embed="rId2"/>
          <a:srcRect l="34831" t="18846" r="28318" b="35001"/>
          <a:stretch/>
        </p:blipFill>
        <p:spPr>
          <a:xfrm>
            <a:off x="413240" y="589084"/>
            <a:ext cx="4123592" cy="3710354"/>
          </a:xfrm>
          <a:prstGeom prst="rect">
            <a:avLst/>
          </a:prstGeom>
          <a:ln>
            <a:noFill/>
          </a:ln>
          <a:effectLst>
            <a:outerShdw blurRad="292100" dist="139700" dir="2700000" algn="tl" rotWithShape="0">
              <a:srgbClr val="333333">
                <a:alpha val="65000"/>
              </a:srgbClr>
            </a:outerShdw>
          </a:effectLst>
        </p:spPr>
      </p:pic>
      <p:pic>
        <p:nvPicPr>
          <p:cNvPr id="6" name="Imagen 5">
            <a:extLst>
              <a:ext uri="{FF2B5EF4-FFF2-40B4-BE49-F238E27FC236}">
                <a16:creationId xmlns:a16="http://schemas.microsoft.com/office/drawing/2014/main" id="{126C121C-35B1-4A6A-9C2B-F67AB2E4DFDD}"/>
              </a:ext>
            </a:extLst>
          </p:cNvPr>
          <p:cNvPicPr>
            <a:picLocks noChangeAspect="1"/>
          </p:cNvPicPr>
          <p:nvPr/>
        </p:nvPicPr>
        <p:blipFill rotWithShape="1">
          <a:blip r:embed="rId3"/>
          <a:srcRect l="35697" t="18590" r="22764" b="25256"/>
          <a:stretch/>
        </p:blipFill>
        <p:spPr>
          <a:xfrm>
            <a:off x="5301762" y="1389183"/>
            <a:ext cx="3956539" cy="385103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640168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6A12EAC-6F6B-4D7A-B5DD-F379D4266429}"/>
              </a:ext>
            </a:extLst>
          </p:cNvPr>
          <p:cNvPicPr>
            <a:picLocks noChangeAspect="1"/>
          </p:cNvPicPr>
          <p:nvPr/>
        </p:nvPicPr>
        <p:blipFill rotWithShape="1">
          <a:blip r:embed="rId2"/>
          <a:srcRect l="35120" t="19487" r="22332" b="24615"/>
          <a:stretch/>
        </p:blipFill>
        <p:spPr>
          <a:xfrm>
            <a:off x="404447" y="360484"/>
            <a:ext cx="4404946" cy="4642340"/>
          </a:xfrm>
          <a:prstGeom prst="rect">
            <a:avLst/>
          </a:prstGeom>
          <a:ln>
            <a:noFill/>
          </a:ln>
          <a:effectLst>
            <a:outerShdw blurRad="292100" dist="139700" dir="2700000" algn="tl" rotWithShape="0">
              <a:srgbClr val="333333">
                <a:alpha val="65000"/>
              </a:srgbClr>
            </a:outerShdw>
          </a:effectLst>
        </p:spPr>
      </p:pic>
      <p:pic>
        <p:nvPicPr>
          <p:cNvPr id="6" name="Imagen 5">
            <a:extLst>
              <a:ext uri="{FF2B5EF4-FFF2-40B4-BE49-F238E27FC236}">
                <a16:creationId xmlns:a16="http://schemas.microsoft.com/office/drawing/2014/main" id="{889D52BC-9BC4-4149-91B4-5ABAD6F90476}"/>
              </a:ext>
            </a:extLst>
          </p:cNvPr>
          <p:cNvPicPr>
            <a:picLocks noChangeAspect="1"/>
          </p:cNvPicPr>
          <p:nvPr/>
        </p:nvPicPr>
        <p:blipFill rotWithShape="1">
          <a:blip r:embed="rId3"/>
          <a:srcRect l="34975" t="18332" r="22332" b="27308"/>
          <a:stretch/>
        </p:blipFill>
        <p:spPr>
          <a:xfrm>
            <a:off x="5081955" y="949567"/>
            <a:ext cx="4325814" cy="524021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44069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2C4FA9C-FB53-4A18-AE0B-49525CA27B46}"/>
              </a:ext>
            </a:extLst>
          </p:cNvPr>
          <p:cNvPicPr>
            <a:picLocks noChangeAspect="1"/>
          </p:cNvPicPr>
          <p:nvPr/>
        </p:nvPicPr>
        <p:blipFill rotWithShape="1">
          <a:blip r:embed="rId2"/>
          <a:srcRect l="34831" t="18333" r="22332" b="24615"/>
          <a:stretch/>
        </p:blipFill>
        <p:spPr>
          <a:xfrm>
            <a:off x="518747" y="1134208"/>
            <a:ext cx="8299938" cy="509074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27353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60B904D-FB78-4317-9218-344DAEB98158}"/>
              </a:ext>
            </a:extLst>
          </p:cNvPr>
          <p:cNvPicPr>
            <a:picLocks noChangeAspect="1"/>
          </p:cNvPicPr>
          <p:nvPr/>
        </p:nvPicPr>
        <p:blipFill rotWithShape="1">
          <a:blip r:embed="rId2"/>
          <a:srcRect l="12981" t="17436" r="120" b="7307"/>
          <a:stretch/>
        </p:blipFill>
        <p:spPr>
          <a:xfrm>
            <a:off x="290145" y="246186"/>
            <a:ext cx="10339755" cy="5833696"/>
          </a:xfrm>
          <a:prstGeom prst="rect">
            <a:avLst/>
          </a:prstGeom>
        </p:spPr>
      </p:pic>
    </p:spTree>
    <p:extLst>
      <p:ext uri="{BB962C8B-B14F-4D97-AF65-F5344CB8AC3E}">
        <p14:creationId xmlns:p14="http://schemas.microsoft.com/office/powerpoint/2010/main" val="20613230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A5515A9-A0F1-4BFA-9580-B03EEA6187B1}"/>
              </a:ext>
            </a:extLst>
          </p:cNvPr>
          <p:cNvPicPr>
            <a:picLocks noChangeAspect="1"/>
          </p:cNvPicPr>
          <p:nvPr/>
        </p:nvPicPr>
        <p:blipFill rotWithShape="1">
          <a:blip r:embed="rId2"/>
          <a:srcRect l="35446" t="18571" r="22768" b="24935"/>
          <a:stretch/>
        </p:blipFill>
        <p:spPr>
          <a:xfrm>
            <a:off x="694593" y="756138"/>
            <a:ext cx="4229099" cy="5591908"/>
          </a:xfrm>
          <a:prstGeom prst="rect">
            <a:avLst/>
          </a:prstGeom>
          <a:ln>
            <a:noFill/>
          </a:ln>
          <a:effectLst>
            <a:outerShdw blurRad="292100" dist="139700" dir="2700000" algn="tl" rotWithShape="0">
              <a:srgbClr val="333333">
                <a:alpha val="65000"/>
              </a:srgbClr>
            </a:outerShdw>
          </a:effectLst>
        </p:spPr>
      </p:pic>
      <p:pic>
        <p:nvPicPr>
          <p:cNvPr id="6" name="Imagen 5">
            <a:extLst>
              <a:ext uri="{FF2B5EF4-FFF2-40B4-BE49-F238E27FC236}">
                <a16:creationId xmlns:a16="http://schemas.microsoft.com/office/drawing/2014/main" id="{41749BC4-CEAC-49E0-B4E6-3AC430E6AA42}"/>
              </a:ext>
            </a:extLst>
          </p:cNvPr>
          <p:cNvPicPr>
            <a:picLocks noChangeAspect="1"/>
          </p:cNvPicPr>
          <p:nvPr/>
        </p:nvPicPr>
        <p:blipFill rotWithShape="1">
          <a:blip r:embed="rId3"/>
          <a:srcRect l="34616" t="19359" r="22332" b="30769"/>
          <a:stretch/>
        </p:blipFill>
        <p:spPr>
          <a:xfrm>
            <a:off x="5275386" y="756138"/>
            <a:ext cx="4299439" cy="570620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960232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F0B43D1-9888-4435-9DD8-FE6575F28187}"/>
              </a:ext>
            </a:extLst>
          </p:cNvPr>
          <p:cNvPicPr>
            <a:picLocks noChangeAspect="1"/>
          </p:cNvPicPr>
          <p:nvPr/>
        </p:nvPicPr>
        <p:blipFill rotWithShape="1">
          <a:blip r:embed="rId2"/>
          <a:srcRect l="34615" t="18590" r="22837" b="28461"/>
          <a:stretch/>
        </p:blipFill>
        <p:spPr>
          <a:xfrm>
            <a:off x="342901" y="316522"/>
            <a:ext cx="4686299" cy="5169877"/>
          </a:xfrm>
          <a:prstGeom prst="rect">
            <a:avLst/>
          </a:prstGeom>
          <a:ln>
            <a:noFill/>
          </a:ln>
          <a:effectLst>
            <a:outerShdw blurRad="292100" dist="139700" dir="2700000" algn="tl" rotWithShape="0">
              <a:srgbClr val="333333">
                <a:alpha val="65000"/>
              </a:srgbClr>
            </a:outerShdw>
          </a:effectLst>
        </p:spPr>
      </p:pic>
      <p:pic>
        <p:nvPicPr>
          <p:cNvPr id="6" name="Imagen 5">
            <a:extLst>
              <a:ext uri="{FF2B5EF4-FFF2-40B4-BE49-F238E27FC236}">
                <a16:creationId xmlns:a16="http://schemas.microsoft.com/office/drawing/2014/main" id="{BF67A391-130B-43A4-B6F9-854DBD0F2D57}"/>
              </a:ext>
            </a:extLst>
          </p:cNvPr>
          <p:cNvPicPr>
            <a:picLocks noChangeAspect="1"/>
          </p:cNvPicPr>
          <p:nvPr/>
        </p:nvPicPr>
        <p:blipFill rotWithShape="1">
          <a:blip r:embed="rId3"/>
          <a:srcRect l="35193" t="18718" r="22909" b="32564"/>
          <a:stretch/>
        </p:blipFill>
        <p:spPr>
          <a:xfrm>
            <a:off x="5339861" y="1063870"/>
            <a:ext cx="4358055" cy="53896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710431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00A8AC8-22AD-4942-B74D-ECC8BF026421}"/>
              </a:ext>
            </a:extLst>
          </p:cNvPr>
          <p:cNvPicPr>
            <a:picLocks noChangeAspect="1"/>
          </p:cNvPicPr>
          <p:nvPr/>
        </p:nvPicPr>
        <p:blipFill rotWithShape="1">
          <a:blip r:embed="rId2"/>
          <a:srcRect l="35914" t="18333" r="22620" b="32949"/>
          <a:stretch/>
        </p:blipFill>
        <p:spPr>
          <a:xfrm>
            <a:off x="474785" y="527539"/>
            <a:ext cx="4396153" cy="5662246"/>
          </a:xfrm>
          <a:prstGeom prst="rect">
            <a:avLst/>
          </a:prstGeom>
          <a:ln>
            <a:noFill/>
          </a:ln>
          <a:effectLst>
            <a:outerShdw blurRad="292100" dist="139700" dir="2700000" algn="tl" rotWithShape="0">
              <a:srgbClr val="333333">
                <a:alpha val="65000"/>
              </a:srgbClr>
            </a:outerShdw>
          </a:effectLst>
        </p:spPr>
      </p:pic>
      <p:pic>
        <p:nvPicPr>
          <p:cNvPr id="6" name="Imagen 5">
            <a:extLst>
              <a:ext uri="{FF2B5EF4-FFF2-40B4-BE49-F238E27FC236}">
                <a16:creationId xmlns:a16="http://schemas.microsoft.com/office/drawing/2014/main" id="{D10736E8-086E-47ED-A39F-435C511AE102}"/>
              </a:ext>
            </a:extLst>
          </p:cNvPr>
          <p:cNvPicPr>
            <a:picLocks noChangeAspect="1"/>
          </p:cNvPicPr>
          <p:nvPr/>
        </p:nvPicPr>
        <p:blipFill rotWithShape="1">
          <a:blip r:embed="rId3"/>
          <a:srcRect l="34543" t="18590" r="24711" b="25384"/>
          <a:stretch/>
        </p:blipFill>
        <p:spPr>
          <a:xfrm>
            <a:off x="5310553" y="782515"/>
            <a:ext cx="4466492" cy="553915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402163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83B42E0-44CE-43CB-906E-ADCB8D59168A}"/>
              </a:ext>
            </a:extLst>
          </p:cNvPr>
          <p:cNvPicPr>
            <a:picLocks noChangeAspect="1"/>
          </p:cNvPicPr>
          <p:nvPr/>
        </p:nvPicPr>
        <p:blipFill rotWithShape="1">
          <a:blip r:embed="rId2"/>
          <a:srcRect l="35264" t="18975" r="22332" b="28846"/>
          <a:stretch/>
        </p:blipFill>
        <p:spPr>
          <a:xfrm>
            <a:off x="307731" y="615462"/>
            <a:ext cx="4545624" cy="5451230"/>
          </a:xfrm>
          <a:prstGeom prst="rect">
            <a:avLst/>
          </a:prstGeom>
          <a:ln>
            <a:noFill/>
          </a:ln>
          <a:effectLst>
            <a:outerShdw blurRad="292100" dist="139700" dir="2700000" algn="tl" rotWithShape="0">
              <a:srgbClr val="333333">
                <a:alpha val="65000"/>
              </a:srgbClr>
            </a:outerShdw>
          </a:effectLst>
        </p:spPr>
      </p:pic>
      <p:pic>
        <p:nvPicPr>
          <p:cNvPr id="6" name="Imagen 5">
            <a:extLst>
              <a:ext uri="{FF2B5EF4-FFF2-40B4-BE49-F238E27FC236}">
                <a16:creationId xmlns:a16="http://schemas.microsoft.com/office/drawing/2014/main" id="{A6069622-DBD9-41EA-930D-2874C9F09259}"/>
              </a:ext>
            </a:extLst>
          </p:cNvPr>
          <p:cNvPicPr>
            <a:picLocks noChangeAspect="1"/>
          </p:cNvPicPr>
          <p:nvPr/>
        </p:nvPicPr>
        <p:blipFill rotWithShape="1">
          <a:blip r:embed="rId3"/>
          <a:srcRect l="36058" t="18718" r="22260" b="26538"/>
          <a:stretch/>
        </p:blipFill>
        <p:spPr>
          <a:xfrm>
            <a:off x="5389685" y="808892"/>
            <a:ext cx="4062046" cy="54512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22033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07ACBF6-80BC-483B-B67D-1568183268A5}"/>
              </a:ext>
            </a:extLst>
          </p:cNvPr>
          <p:cNvSpPr>
            <a:spLocks noGrp="1"/>
          </p:cNvSpPr>
          <p:nvPr>
            <p:ph type="title"/>
          </p:nvPr>
        </p:nvSpPr>
        <p:spPr>
          <a:xfrm>
            <a:off x="677333" y="272643"/>
            <a:ext cx="8596668" cy="1320800"/>
          </a:xfrm>
        </p:spPr>
        <p:style>
          <a:lnRef idx="2">
            <a:schemeClr val="accent6"/>
          </a:lnRef>
          <a:fillRef idx="1">
            <a:schemeClr val="lt1"/>
          </a:fillRef>
          <a:effectRef idx="0">
            <a:schemeClr val="accent6"/>
          </a:effectRef>
          <a:fontRef idx="minor">
            <a:schemeClr val="dk1"/>
          </a:fontRef>
        </p:style>
        <p:txBody>
          <a:bodyPr>
            <a:normAutofit fontScale="90000"/>
          </a:bodyPr>
          <a:lstStyle/>
          <a:p>
            <a:pPr algn="ctr"/>
            <a:br>
              <a:rPr lang="es-ES" dirty="0"/>
            </a:br>
            <a:r>
              <a:rPr lang="es-ES" dirty="0"/>
              <a:t>VOTA NO EN LA CONSULTA POPULAR</a:t>
            </a:r>
            <a:br>
              <a:rPr lang="es-ES" dirty="0"/>
            </a:br>
            <a:endParaRPr lang="es-EC" dirty="0"/>
          </a:p>
        </p:txBody>
      </p:sp>
      <p:sp>
        <p:nvSpPr>
          <p:cNvPr id="4" name="CuadroTexto 3">
            <a:extLst>
              <a:ext uri="{FF2B5EF4-FFF2-40B4-BE49-F238E27FC236}">
                <a16:creationId xmlns:a16="http://schemas.microsoft.com/office/drawing/2014/main" id="{1871A3E5-75DA-414B-88EE-75E1E18E2713}"/>
              </a:ext>
            </a:extLst>
          </p:cNvPr>
          <p:cNvSpPr txBox="1"/>
          <p:nvPr/>
        </p:nvSpPr>
        <p:spPr>
          <a:xfrm>
            <a:off x="922414" y="1968763"/>
            <a:ext cx="7842739" cy="4524315"/>
          </a:xfrm>
          <a:prstGeom prst="rect">
            <a:avLst/>
          </a:prstGeom>
          <a:ln w="57150"/>
        </p:spPr>
        <p:style>
          <a:lnRef idx="2">
            <a:schemeClr val="accent6"/>
          </a:lnRef>
          <a:fillRef idx="1">
            <a:schemeClr val="lt1"/>
          </a:fillRef>
          <a:effectRef idx="0">
            <a:schemeClr val="accent6"/>
          </a:effectRef>
          <a:fontRef idx="minor">
            <a:schemeClr val="dk1"/>
          </a:fontRef>
        </p:style>
        <p:txBody>
          <a:bodyPr wrap="square">
            <a:spAutoFit/>
          </a:bodyPr>
          <a:lstStyle/>
          <a:p>
            <a:r>
              <a:rPr lang="es-ES" dirty="0"/>
              <a:t>El pueblo ecuatoriano enfrenta nuevamente una encrucijada histórica. La actual propuesta de consulta popular impulsada por el gobierno plutocrático  de Noboa, pone  en riesgo principios fundamentales consagrados en la Constitución de 2008, una Carta Magna que ha sido reconocida por su enfoque garantista de los derechos humanos, la justicia social, la protección ambiental y la soberanía nacional.</a:t>
            </a:r>
          </a:p>
          <a:p>
            <a:endParaRPr lang="es-ES" dirty="0"/>
          </a:p>
          <a:p>
            <a:r>
              <a:rPr lang="es-ES" dirty="0"/>
              <a:t>La Constitución de 2008 representó un avance significativo en la defensa de los derechos ciudadanos y la consolidación de un Estado democrático, plurinacional e inclusivo. </a:t>
            </a:r>
          </a:p>
          <a:p>
            <a:r>
              <a:rPr lang="es-ES" dirty="0"/>
              <a:t>Hoy la narco oligarquía y su representante oficial, el muñeco de cartón quieren tumbar la Constitución democrática y elaborar una a su gusto salsa y sabor.</a:t>
            </a:r>
          </a:p>
          <a:p>
            <a:endParaRPr lang="es-ES" dirty="0"/>
          </a:p>
          <a:p>
            <a:r>
              <a:rPr lang="es-ES" dirty="0"/>
              <a:t>A continuación, exponemos las razones por las cuales rechazamos la consulta popular planteada y convocamos a votar NO:</a:t>
            </a:r>
          </a:p>
        </p:txBody>
      </p:sp>
    </p:spTree>
    <p:extLst>
      <p:ext uri="{BB962C8B-B14F-4D97-AF65-F5344CB8AC3E}">
        <p14:creationId xmlns:p14="http://schemas.microsoft.com/office/powerpoint/2010/main" val="36152318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57D5B670-AFFE-40F1-87F2-424D6DB81D76}"/>
              </a:ext>
            </a:extLst>
          </p:cNvPr>
          <p:cNvPicPr>
            <a:picLocks noChangeAspect="1"/>
          </p:cNvPicPr>
          <p:nvPr/>
        </p:nvPicPr>
        <p:blipFill rotWithShape="1">
          <a:blip r:embed="rId2"/>
          <a:srcRect l="34904" t="18077" r="22764" b="24615"/>
          <a:stretch/>
        </p:blipFill>
        <p:spPr>
          <a:xfrm>
            <a:off x="518745" y="782514"/>
            <a:ext cx="4000501" cy="5354517"/>
          </a:xfrm>
          <a:prstGeom prst="rect">
            <a:avLst/>
          </a:prstGeom>
          <a:ln>
            <a:noFill/>
          </a:ln>
          <a:effectLst>
            <a:outerShdw blurRad="292100" dist="139700" dir="2700000" algn="tl" rotWithShape="0">
              <a:srgbClr val="333333">
                <a:alpha val="65000"/>
              </a:srgbClr>
            </a:outerShdw>
          </a:effectLst>
        </p:spPr>
      </p:pic>
      <p:pic>
        <p:nvPicPr>
          <p:cNvPr id="6" name="Imagen 5">
            <a:extLst>
              <a:ext uri="{FF2B5EF4-FFF2-40B4-BE49-F238E27FC236}">
                <a16:creationId xmlns:a16="http://schemas.microsoft.com/office/drawing/2014/main" id="{222F70CD-51C3-44AE-B6B9-662238E008E3}"/>
              </a:ext>
            </a:extLst>
          </p:cNvPr>
          <p:cNvPicPr>
            <a:picLocks noChangeAspect="1"/>
          </p:cNvPicPr>
          <p:nvPr/>
        </p:nvPicPr>
        <p:blipFill rotWithShape="1">
          <a:blip r:embed="rId3"/>
          <a:srcRect l="34543" t="19231" r="22764" b="30897"/>
          <a:stretch/>
        </p:blipFill>
        <p:spPr>
          <a:xfrm>
            <a:off x="4906107" y="993530"/>
            <a:ext cx="4563209" cy="514350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286161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555CB44-EC8C-48EB-BB51-26ECDC7A9686}"/>
              </a:ext>
            </a:extLst>
          </p:cNvPr>
          <p:cNvPicPr>
            <a:picLocks noChangeAspect="1"/>
          </p:cNvPicPr>
          <p:nvPr/>
        </p:nvPicPr>
        <p:blipFill rotWithShape="1">
          <a:blip r:embed="rId2"/>
          <a:srcRect l="35265" t="18590" r="22404" b="28205"/>
          <a:stretch/>
        </p:blipFill>
        <p:spPr>
          <a:xfrm>
            <a:off x="422032" y="879231"/>
            <a:ext cx="4229100" cy="5275383"/>
          </a:xfrm>
          <a:prstGeom prst="rect">
            <a:avLst/>
          </a:prstGeom>
          <a:ln>
            <a:noFill/>
          </a:ln>
          <a:effectLst>
            <a:outerShdw blurRad="292100" dist="139700" dir="2700000" algn="tl" rotWithShape="0">
              <a:srgbClr val="333333">
                <a:alpha val="65000"/>
              </a:srgbClr>
            </a:outerShdw>
          </a:effectLst>
        </p:spPr>
      </p:pic>
      <p:pic>
        <p:nvPicPr>
          <p:cNvPr id="6" name="Imagen 5">
            <a:extLst>
              <a:ext uri="{FF2B5EF4-FFF2-40B4-BE49-F238E27FC236}">
                <a16:creationId xmlns:a16="http://schemas.microsoft.com/office/drawing/2014/main" id="{9835075F-9065-4857-8A05-08FEB616D656}"/>
              </a:ext>
            </a:extLst>
          </p:cNvPr>
          <p:cNvPicPr>
            <a:picLocks noChangeAspect="1"/>
          </p:cNvPicPr>
          <p:nvPr/>
        </p:nvPicPr>
        <p:blipFill rotWithShape="1">
          <a:blip r:embed="rId3"/>
          <a:srcRect l="35120" t="18591" r="22260" b="23974"/>
          <a:stretch/>
        </p:blipFill>
        <p:spPr>
          <a:xfrm>
            <a:off x="4985238" y="1274885"/>
            <a:ext cx="4492870" cy="509074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536052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97A77D40-71F4-4867-A916-9DCE7B156488}"/>
              </a:ext>
            </a:extLst>
          </p:cNvPr>
          <p:cNvPicPr>
            <a:picLocks noChangeAspect="1"/>
          </p:cNvPicPr>
          <p:nvPr/>
        </p:nvPicPr>
        <p:blipFill rotWithShape="1">
          <a:blip r:embed="rId2"/>
          <a:srcRect l="35769" t="18975" r="22404" b="25128"/>
          <a:stretch/>
        </p:blipFill>
        <p:spPr>
          <a:xfrm>
            <a:off x="2479432" y="1099039"/>
            <a:ext cx="5099538" cy="383344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591380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58F768FD-D636-4E54-8538-87B11550EFDD}"/>
              </a:ext>
            </a:extLst>
          </p:cNvPr>
          <p:cNvPicPr>
            <a:picLocks noChangeAspect="1"/>
          </p:cNvPicPr>
          <p:nvPr/>
        </p:nvPicPr>
        <p:blipFill rotWithShape="1">
          <a:blip r:embed="rId2"/>
          <a:srcRect l="35265" t="18846" r="22620" b="28077"/>
          <a:stretch/>
        </p:blipFill>
        <p:spPr>
          <a:xfrm>
            <a:off x="1556239" y="1090245"/>
            <a:ext cx="7180085" cy="508999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285592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5C05C055-2B76-4871-898C-D0C3DEF667AE}"/>
              </a:ext>
            </a:extLst>
          </p:cNvPr>
          <p:cNvPicPr>
            <a:picLocks noChangeAspect="1"/>
          </p:cNvPicPr>
          <p:nvPr/>
        </p:nvPicPr>
        <p:blipFill rotWithShape="1">
          <a:blip r:embed="rId2"/>
          <a:srcRect l="35914" t="18590" r="22476" b="29872"/>
          <a:stretch/>
        </p:blipFill>
        <p:spPr>
          <a:xfrm>
            <a:off x="254977" y="606669"/>
            <a:ext cx="4431323" cy="5644661"/>
          </a:xfrm>
          <a:prstGeom prst="rect">
            <a:avLst/>
          </a:prstGeom>
          <a:ln>
            <a:noFill/>
          </a:ln>
          <a:effectLst>
            <a:outerShdw blurRad="292100" dist="139700" dir="2700000" algn="tl" rotWithShape="0">
              <a:srgbClr val="333333">
                <a:alpha val="65000"/>
              </a:srgbClr>
            </a:outerShdw>
          </a:effectLst>
        </p:spPr>
      </p:pic>
      <p:pic>
        <p:nvPicPr>
          <p:cNvPr id="6" name="Imagen 5">
            <a:extLst>
              <a:ext uri="{FF2B5EF4-FFF2-40B4-BE49-F238E27FC236}">
                <a16:creationId xmlns:a16="http://schemas.microsoft.com/office/drawing/2014/main" id="{386FAA63-4959-4007-A28B-AC46C7BCE2DE}"/>
              </a:ext>
            </a:extLst>
          </p:cNvPr>
          <p:cNvPicPr>
            <a:picLocks noChangeAspect="1"/>
          </p:cNvPicPr>
          <p:nvPr/>
        </p:nvPicPr>
        <p:blipFill rotWithShape="1">
          <a:blip r:embed="rId3"/>
          <a:srcRect l="34038" t="18975" r="22332" b="26923"/>
          <a:stretch/>
        </p:blipFill>
        <p:spPr>
          <a:xfrm>
            <a:off x="5055577" y="1125415"/>
            <a:ext cx="4431323" cy="512591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745922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06B873C-8373-4907-BDFA-54A4FA3D2FA0}"/>
              </a:ext>
            </a:extLst>
          </p:cNvPr>
          <p:cNvSpPr txBox="1"/>
          <p:nvPr/>
        </p:nvSpPr>
        <p:spPr>
          <a:xfrm>
            <a:off x="351693" y="696289"/>
            <a:ext cx="9513277" cy="563231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s-ES" dirty="0"/>
              <a:t>A continuación, exponemos las razones por las cuales rechazamos la consulta popular planteada y convocamos a votar NO:</a:t>
            </a:r>
          </a:p>
          <a:p>
            <a:endParaRPr lang="es-ES" dirty="0"/>
          </a:p>
          <a:p>
            <a:r>
              <a:rPr lang="es-ES" dirty="0"/>
              <a:t>1. Retroceso en derechos fundamentales.</a:t>
            </a:r>
          </a:p>
          <a:p>
            <a:r>
              <a:rPr lang="es-ES" dirty="0"/>
              <a:t>La propuesta pretende eliminar o debilitar garantías constitucionales esenciales como el debido proceso, la seguridad jurídica y la tutela judicial efectiva, pilares del Estado de Derecho y protegidos por tratados internacionales de derechos humanos suscritos por el Ecuador en las Naciones Unidas.</a:t>
            </a:r>
          </a:p>
          <a:p>
            <a:endParaRPr lang="es-ES" dirty="0"/>
          </a:p>
          <a:p>
            <a:r>
              <a:rPr lang="es-ES" dirty="0"/>
              <a:t>2. Amenaza a los derechos de la naturaleza.</a:t>
            </a:r>
          </a:p>
          <a:p>
            <a:r>
              <a:rPr lang="es-ES" dirty="0"/>
              <a:t>Nuestra Constitución es pionera en reconocer los derechos de la naturaleza. Las reformas propuestas abren la puerta a una mayor explotación de recursos naturales sin considerar el impacto ambiental, favoreciendo intereses extractivistas por encima del bien común y el equilibrio ecológico.</a:t>
            </a:r>
          </a:p>
          <a:p>
            <a:endParaRPr lang="es-ES" dirty="0"/>
          </a:p>
          <a:p>
            <a:r>
              <a:rPr lang="es-ES" dirty="0"/>
              <a:t>3. Desfinanciamiento de la inversión social.</a:t>
            </a:r>
          </a:p>
          <a:p>
            <a:r>
              <a:rPr lang="es-ES" dirty="0"/>
              <a:t>Las medidas económicas propuestas implican una reducción significativa del gasto público en áreas esenciales como salud, educación, seguridad, empleo y vivienda, lo cual profundizaría la desigualdad y la pobreza, replicando modelos fallidos en otros países, como por ejemplo Argentina y El Salvador.</a:t>
            </a:r>
          </a:p>
        </p:txBody>
      </p:sp>
    </p:spTree>
    <p:extLst>
      <p:ext uri="{BB962C8B-B14F-4D97-AF65-F5344CB8AC3E}">
        <p14:creationId xmlns:p14="http://schemas.microsoft.com/office/powerpoint/2010/main" val="38971413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B0C8CC4-C291-456B-8F4B-492ACD2098BA}"/>
              </a:ext>
            </a:extLst>
          </p:cNvPr>
          <p:cNvSpPr txBox="1"/>
          <p:nvPr/>
        </p:nvSpPr>
        <p:spPr>
          <a:xfrm>
            <a:off x="580292" y="617241"/>
            <a:ext cx="8088923" cy="5078313"/>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s-ES" dirty="0"/>
              <a:t>4. Incremento irresponsable del endeudamiento.</a:t>
            </a:r>
          </a:p>
          <a:p>
            <a:r>
              <a:rPr lang="es-ES" dirty="0"/>
              <a:t>La política económica del actual y los dos anteriores gobiernos ha llevado al país a un nivel de endeudamiento insostenible, cercano a los 80 mil millones de dólares, comprometiendo la soberanía económica y las futuras generaciones.</a:t>
            </a:r>
          </a:p>
          <a:p>
            <a:endParaRPr lang="es-ES" dirty="0"/>
          </a:p>
          <a:p>
            <a:r>
              <a:rPr lang="es-ES" dirty="0"/>
              <a:t>5. Privatización de servicios públicos esenciales.</a:t>
            </a:r>
          </a:p>
          <a:p>
            <a:r>
              <a:rPr lang="es-ES" dirty="0"/>
              <a:t>Se proyecta la privatización del sistema de salud y educativo, lo cual limitaría el acceso equitativo a estos derechos fundamentales desde la educación parvularios hasta la universitaria, beneficiando únicamente a los sectores de altos ingresos y excluyendo a la mayoría de los niños y jóvenes.</a:t>
            </a:r>
          </a:p>
          <a:p>
            <a:endParaRPr lang="es-ES" dirty="0"/>
          </a:p>
          <a:p>
            <a:r>
              <a:rPr lang="es-ES" dirty="0"/>
              <a:t>6. Precarización del trabajo.</a:t>
            </a:r>
          </a:p>
          <a:p>
            <a:r>
              <a:rPr lang="es-ES" dirty="0"/>
              <a:t>Se plantea eliminar derechos laborales consolidados como la jornada laboral de 40 horas, el pago de décimo tercero y décimo cuarto sueldos, vacaciones, jubilación patronal y estabilidad laboral. Esto promovería el empleo precario y la pérdida de protección social para millones de trabajadores.</a:t>
            </a:r>
          </a:p>
        </p:txBody>
      </p:sp>
    </p:spTree>
    <p:extLst>
      <p:ext uri="{BB962C8B-B14F-4D97-AF65-F5344CB8AC3E}">
        <p14:creationId xmlns:p14="http://schemas.microsoft.com/office/powerpoint/2010/main" val="42002885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26FE33E3-64E6-4716-AFB5-E06FFF306D42}"/>
              </a:ext>
            </a:extLst>
          </p:cNvPr>
          <p:cNvSpPr txBox="1"/>
          <p:nvPr/>
        </p:nvSpPr>
        <p:spPr>
          <a:xfrm>
            <a:off x="615463" y="478741"/>
            <a:ext cx="8484576" cy="5078313"/>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s-ES" dirty="0"/>
              <a:t>7. Desmantelamiento del sistema de seguridad social.</a:t>
            </a:r>
          </a:p>
          <a:p>
            <a:r>
              <a:rPr lang="es-ES" dirty="0"/>
              <a:t>Las recientes decisiones legislativas buscan debilitar al Instituto Ecuatoriano de Seguridad Social (IESS), institución que tiene una cartera de veinte un mil millones de dólares, que ha sido y es la tentación para financieras y bancos nacionales y extranjeros; exponiendo sus fondos a procesos de privatización y especulación financiera, poniendo en riesgo las pensiones, prestaciones y derechos de los afiliados.</a:t>
            </a:r>
          </a:p>
          <a:p>
            <a:r>
              <a:rPr lang="es-ES" dirty="0"/>
              <a:t>8. Criminalización de la protesta social.</a:t>
            </a:r>
          </a:p>
          <a:p>
            <a:endParaRPr lang="es-ES" dirty="0"/>
          </a:p>
          <a:p>
            <a:r>
              <a:rPr lang="es-ES" dirty="0"/>
              <a:t>La eliminación del artículo constitucional que garantiza el derecho a la resistencia abre la puerta a la criminalización de las manifestaciones sociales y la represión de los movimientos ciudadanos y populares que defienden sus derechos.</a:t>
            </a:r>
          </a:p>
          <a:p>
            <a:endParaRPr lang="es-ES" dirty="0"/>
          </a:p>
          <a:p>
            <a:r>
              <a:rPr lang="es-ES" dirty="0"/>
              <a:t>9. Reducción de la representación democrática.</a:t>
            </a:r>
          </a:p>
          <a:p>
            <a:r>
              <a:rPr lang="es-ES" dirty="0"/>
              <a:t>Reducir el número de asambleístas sin criterios técnicos adecuados podría dejar sin representación a varias provincias del país, debilitando el principio de representación proporcional y la diversidad política en el órgano legislativo.</a:t>
            </a:r>
          </a:p>
        </p:txBody>
      </p:sp>
    </p:spTree>
    <p:extLst>
      <p:ext uri="{BB962C8B-B14F-4D97-AF65-F5344CB8AC3E}">
        <p14:creationId xmlns:p14="http://schemas.microsoft.com/office/powerpoint/2010/main" val="13686618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3594951F-7D1D-4D48-94E6-E011840B50A3}"/>
              </a:ext>
            </a:extLst>
          </p:cNvPr>
          <p:cNvSpPr txBox="1"/>
          <p:nvPr/>
        </p:nvSpPr>
        <p:spPr>
          <a:xfrm>
            <a:off x="316522" y="520360"/>
            <a:ext cx="10357339" cy="5909310"/>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es-ES" dirty="0"/>
              <a:t>10. Restricción al financiamiento político equitativo.</a:t>
            </a:r>
          </a:p>
          <a:p>
            <a:r>
              <a:rPr lang="es-ES" dirty="0"/>
              <a:t>Eliminar el presupuesto público para las campañas electorales beneficiará únicamente a los partidos políticos con capacidad de financiamiento privado, restringiendo la participación democrática y favoreciendo la concentración del poder político en las élites económicas.</a:t>
            </a:r>
          </a:p>
          <a:p>
            <a:r>
              <a:rPr lang="es-ES" dirty="0"/>
              <a:t>11. Debilitamiento de la soberanía y legalidad.</a:t>
            </a:r>
          </a:p>
          <a:p>
            <a:endParaRPr lang="es-ES" dirty="0"/>
          </a:p>
          <a:p>
            <a:r>
              <a:rPr lang="es-ES" dirty="0"/>
              <a:t>La permisividad es decir establecer un estado narco nazi fascista con el crimen organizado y el lavado de activos, así como la falta de control en las actividades financieras y fronterizas, consolidan al país como un territorio vulnerable frente al avance del narcotráfico y la corrupción estructural.</a:t>
            </a:r>
          </a:p>
          <a:p>
            <a:endParaRPr lang="es-ES" dirty="0"/>
          </a:p>
          <a:p>
            <a:r>
              <a:rPr lang="es-ES" dirty="0"/>
              <a:t>En conclusión:</a:t>
            </a:r>
          </a:p>
          <a:p>
            <a:r>
              <a:rPr lang="es-ES" dirty="0"/>
              <a:t>Por estos y otros motivos debemos votar NO en la consulta, contra un narco gobierno que quiere eliminar todos los derechos señalados en la actual constitución y elaborar una nueva narco constitución a favor de los explotadores de siempre que tienen sumido al país en la inseguridad, hambre, miseria y dolor.</a:t>
            </a:r>
          </a:p>
          <a:p>
            <a:r>
              <a:rPr lang="es-ES" dirty="0"/>
              <a:t>¡NO A LA CONSULTA QUE AMENAZA NUESTROS DERECHOS! A IMPEDIR CON LA MPOVILZACION POPULAR Y EL VOTO EL RETORNO DE LA VIEJA OLIGARQUIA AL CONTROL DE LA VIDA DE LOS ECUATORIOANOS. </a:t>
            </a:r>
          </a:p>
          <a:p>
            <a:endParaRPr lang="es-ES" dirty="0"/>
          </a:p>
          <a:p>
            <a:endParaRPr lang="es-ES" dirty="0"/>
          </a:p>
        </p:txBody>
      </p:sp>
    </p:spTree>
    <p:extLst>
      <p:ext uri="{BB962C8B-B14F-4D97-AF65-F5344CB8AC3E}">
        <p14:creationId xmlns:p14="http://schemas.microsoft.com/office/powerpoint/2010/main" val="4089194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3ECAF91-C219-4C5E-9192-967D020D73DC}"/>
              </a:ext>
            </a:extLst>
          </p:cNvPr>
          <p:cNvSpPr txBox="1"/>
          <p:nvPr/>
        </p:nvSpPr>
        <p:spPr>
          <a:xfrm>
            <a:off x="1362807" y="1505428"/>
            <a:ext cx="7350369" cy="3416320"/>
          </a:xfrm>
          <a:prstGeom prst="rect">
            <a:avLst/>
          </a:prstGeom>
          <a:ln w="57150"/>
        </p:spPr>
        <p:style>
          <a:lnRef idx="2">
            <a:schemeClr val="accent5"/>
          </a:lnRef>
          <a:fillRef idx="1">
            <a:schemeClr val="lt1"/>
          </a:fillRef>
          <a:effectRef idx="0">
            <a:schemeClr val="accent5"/>
          </a:effectRef>
          <a:fontRef idx="minor">
            <a:schemeClr val="dk1"/>
          </a:fontRef>
        </p:style>
        <p:txBody>
          <a:bodyPr wrap="square">
            <a:spAutoFit/>
          </a:bodyPr>
          <a:lstStyle/>
          <a:p>
            <a:endParaRPr lang="es-ES" dirty="0"/>
          </a:p>
          <a:p>
            <a:r>
              <a:rPr lang="es-ES" dirty="0"/>
              <a:t>En conclusión:</a:t>
            </a:r>
          </a:p>
          <a:p>
            <a:r>
              <a:rPr lang="es-ES" dirty="0"/>
              <a:t>Por estos y otros motivos debemos votar NO en la consulta, contra un narco gobierno que quiere eliminar todos los derechos señalados en la actual constitución y elaborar una nueva narco constitución a favor de los explotadores de siempre que tienen sumido al país en la inseguridad, hambre, miseria y dolor.</a:t>
            </a:r>
          </a:p>
          <a:p>
            <a:endParaRPr lang="es-ES" dirty="0"/>
          </a:p>
          <a:p>
            <a:r>
              <a:rPr lang="es-ES" dirty="0"/>
              <a:t>¡NO A LA CONSULTA QUE AMENAZA NUESTROS DERECHOS! A IMPEDIR CON LA MPOVILZACION POPULAR Y EL VOTO EL RETORNO DE LA VIEJA OLIGARQUIA AL CONTROL DE LA VIDA DE LOS ECUATORIOANOS. </a:t>
            </a:r>
          </a:p>
          <a:p>
            <a:endParaRPr lang="es-ES" dirty="0"/>
          </a:p>
        </p:txBody>
      </p:sp>
    </p:spTree>
    <p:extLst>
      <p:ext uri="{BB962C8B-B14F-4D97-AF65-F5344CB8AC3E}">
        <p14:creationId xmlns:p14="http://schemas.microsoft.com/office/powerpoint/2010/main" val="82351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0F2A0F-C7E3-4D2A-AD29-9A4603105BF4}"/>
              </a:ext>
            </a:extLst>
          </p:cNvPr>
          <p:cNvSpPr>
            <a:spLocks noGrp="1"/>
          </p:cNvSpPr>
          <p:nvPr>
            <p:ph type="title"/>
          </p:nvPr>
        </p:nvSpPr>
        <p:spPr/>
        <p:style>
          <a:lnRef idx="2">
            <a:schemeClr val="accent6"/>
          </a:lnRef>
          <a:fillRef idx="1">
            <a:schemeClr val="lt1"/>
          </a:fillRef>
          <a:effectRef idx="0">
            <a:schemeClr val="accent6"/>
          </a:effectRef>
          <a:fontRef idx="minor">
            <a:schemeClr val="dk1"/>
          </a:fontRef>
        </p:style>
        <p:txBody>
          <a:bodyPr/>
          <a:lstStyle/>
          <a:p>
            <a:pPr algn="ctr"/>
            <a:br>
              <a:rPr lang="es-ES" dirty="0"/>
            </a:br>
            <a:r>
              <a:rPr lang="es-ES" dirty="0"/>
              <a:t>VOTA NO EN LA CONSULTA POPULAR</a:t>
            </a:r>
            <a:endParaRPr lang="es-EC" dirty="0"/>
          </a:p>
        </p:txBody>
      </p:sp>
      <p:sp>
        <p:nvSpPr>
          <p:cNvPr id="4" name="CuadroTexto 3">
            <a:extLst>
              <a:ext uri="{FF2B5EF4-FFF2-40B4-BE49-F238E27FC236}">
                <a16:creationId xmlns:a16="http://schemas.microsoft.com/office/drawing/2014/main" id="{A300A1A7-0DD0-47BE-A6B9-11AE08C1AFC9}"/>
              </a:ext>
            </a:extLst>
          </p:cNvPr>
          <p:cNvSpPr txBox="1"/>
          <p:nvPr/>
        </p:nvSpPr>
        <p:spPr>
          <a:xfrm>
            <a:off x="756138" y="2619277"/>
            <a:ext cx="8801100" cy="2585323"/>
          </a:xfrm>
          <a:prstGeom prst="rect">
            <a:avLst/>
          </a:prstGeom>
          <a:ln w="57150"/>
        </p:spPr>
        <p:style>
          <a:lnRef idx="2">
            <a:schemeClr val="accent6"/>
          </a:lnRef>
          <a:fillRef idx="1">
            <a:schemeClr val="lt1"/>
          </a:fillRef>
          <a:effectRef idx="0">
            <a:schemeClr val="accent6"/>
          </a:effectRef>
          <a:fontRef idx="minor">
            <a:schemeClr val="dk1"/>
          </a:fontRef>
        </p:style>
        <p:txBody>
          <a:bodyPr wrap="square">
            <a:spAutoFit/>
          </a:bodyPr>
          <a:lstStyle/>
          <a:p>
            <a:r>
              <a:rPr lang="es-ES" dirty="0"/>
              <a:t>En el año 2007 la neoliberal oligarquía ecuatoriana se oponía firmemente a la convocatoria de una asamblea Nacional constituyente, que le permitiera al paìs salir de la profunda crisis política e institucional, a la que habían sometido a Ecuador. </a:t>
            </a:r>
          </a:p>
          <a:p>
            <a:endParaRPr lang="es-ES" dirty="0"/>
          </a:p>
          <a:p>
            <a:r>
              <a:rPr lang="es-ES" dirty="0"/>
              <a:t>En diez años, 10 presidentes sucumbieron por causa de los manejos dolosos del sistema financiero, la utilización de las funciones del Estado para garantizar impunidad, así como una legislación a la carta, que beneficiaba tan solo a los grupos de poder, vinculados a la administración pública.</a:t>
            </a:r>
          </a:p>
        </p:txBody>
      </p:sp>
    </p:spTree>
    <p:extLst>
      <p:ext uri="{BB962C8B-B14F-4D97-AF65-F5344CB8AC3E}">
        <p14:creationId xmlns:p14="http://schemas.microsoft.com/office/powerpoint/2010/main" val="33216024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FD0E4444-7165-4984-84F7-C3C8AE05CD56}"/>
              </a:ext>
            </a:extLst>
          </p:cNvPr>
          <p:cNvPicPr>
            <a:picLocks noChangeAspect="1"/>
          </p:cNvPicPr>
          <p:nvPr/>
        </p:nvPicPr>
        <p:blipFill>
          <a:blip r:embed="rId2"/>
          <a:stretch>
            <a:fillRect/>
          </a:stretch>
        </p:blipFill>
        <p:spPr>
          <a:xfrm>
            <a:off x="1274887" y="281352"/>
            <a:ext cx="7033846" cy="6469992"/>
          </a:xfrm>
          <a:prstGeom prst="rect">
            <a:avLst/>
          </a:prstGeom>
        </p:spPr>
      </p:pic>
    </p:spTree>
    <p:extLst>
      <p:ext uri="{BB962C8B-B14F-4D97-AF65-F5344CB8AC3E}">
        <p14:creationId xmlns:p14="http://schemas.microsoft.com/office/powerpoint/2010/main" val="4046629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C559598-8786-4BB6-B464-FDD88BE91180}"/>
              </a:ext>
            </a:extLst>
          </p:cNvPr>
          <p:cNvPicPr>
            <a:picLocks noChangeAspect="1"/>
          </p:cNvPicPr>
          <p:nvPr/>
        </p:nvPicPr>
        <p:blipFill rotWithShape="1">
          <a:blip r:embed="rId2"/>
          <a:srcRect l="35048" t="19743" r="22548" b="28333"/>
          <a:stretch/>
        </p:blipFill>
        <p:spPr>
          <a:xfrm>
            <a:off x="1316048" y="1362807"/>
            <a:ext cx="6956991" cy="479180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64394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5A4581C-10D3-457B-BF5E-492D404AF424}"/>
              </a:ext>
            </a:extLst>
          </p:cNvPr>
          <p:cNvPicPr>
            <a:picLocks noChangeAspect="1"/>
          </p:cNvPicPr>
          <p:nvPr/>
        </p:nvPicPr>
        <p:blipFill rotWithShape="1">
          <a:blip r:embed="rId2"/>
          <a:srcRect l="35841" t="18590" r="22693" b="28461"/>
          <a:stretch/>
        </p:blipFill>
        <p:spPr>
          <a:xfrm>
            <a:off x="1549257" y="852853"/>
            <a:ext cx="6926527" cy="4975055"/>
          </a:xfrm>
          <a:prstGeom prst="rect">
            <a:avLst/>
          </a:prstGeom>
        </p:spPr>
      </p:pic>
    </p:spTree>
    <p:extLst>
      <p:ext uri="{BB962C8B-B14F-4D97-AF65-F5344CB8AC3E}">
        <p14:creationId xmlns:p14="http://schemas.microsoft.com/office/powerpoint/2010/main" val="1374717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325AA2C-CCC5-4912-B4F5-AE806E03113F}"/>
              </a:ext>
            </a:extLst>
          </p:cNvPr>
          <p:cNvPicPr>
            <a:picLocks noChangeAspect="1"/>
          </p:cNvPicPr>
          <p:nvPr/>
        </p:nvPicPr>
        <p:blipFill rotWithShape="1">
          <a:blip r:embed="rId2"/>
          <a:srcRect l="34543" t="24231" r="22981" b="23333"/>
          <a:stretch/>
        </p:blipFill>
        <p:spPr>
          <a:xfrm>
            <a:off x="372207" y="333162"/>
            <a:ext cx="4788878" cy="3325384"/>
          </a:xfrm>
          <a:prstGeom prst="rect">
            <a:avLst/>
          </a:prstGeom>
          <a:ln>
            <a:noFill/>
          </a:ln>
          <a:effectLst>
            <a:softEdge rad="112500"/>
          </a:effectLst>
        </p:spPr>
      </p:pic>
      <p:pic>
        <p:nvPicPr>
          <p:cNvPr id="6" name="Imagen 5">
            <a:extLst>
              <a:ext uri="{FF2B5EF4-FFF2-40B4-BE49-F238E27FC236}">
                <a16:creationId xmlns:a16="http://schemas.microsoft.com/office/drawing/2014/main" id="{0E887966-029B-4A38-91F8-B003BD0B7CF2}"/>
              </a:ext>
            </a:extLst>
          </p:cNvPr>
          <p:cNvPicPr>
            <a:picLocks noChangeAspect="1"/>
          </p:cNvPicPr>
          <p:nvPr/>
        </p:nvPicPr>
        <p:blipFill rotWithShape="1">
          <a:blip r:embed="rId3"/>
          <a:srcRect l="35120" t="19487" r="22404" b="32024"/>
          <a:stretch/>
        </p:blipFill>
        <p:spPr>
          <a:xfrm>
            <a:off x="4756640" y="3077308"/>
            <a:ext cx="4788878" cy="3075088"/>
          </a:xfrm>
          <a:prstGeom prst="rect">
            <a:avLst/>
          </a:prstGeom>
        </p:spPr>
      </p:pic>
    </p:spTree>
    <p:extLst>
      <p:ext uri="{BB962C8B-B14F-4D97-AF65-F5344CB8AC3E}">
        <p14:creationId xmlns:p14="http://schemas.microsoft.com/office/powerpoint/2010/main" val="1886214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DA722B89-7E4D-449A-B4C6-74E79E84BFA7}"/>
              </a:ext>
            </a:extLst>
          </p:cNvPr>
          <p:cNvPicPr>
            <a:picLocks noChangeAspect="1"/>
          </p:cNvPicPr>
          <p:nvPr/>
        </p:nvPicPr>
        <p:blipFill rotWithShape="1">
          <a:blip r:embed="rId2"/>
          <a:srcRect l="35494" t="19359" r="22332" b="29872"/>
          <a:stretch/>
        </p:blipFill>
        <p:spPr>
          <a:xfrm>
            <a:off x="2242039" y="1354014"/>
            <a:ext cx="6427176" cy="43521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22736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382E01C-2B8F-4A42-87D0-E089AF1FD7D1}"/>
              </a:ext>
            </a:extLst>
          </p:cNvPr>
          <p:cNvPicPr>
            <a:picLocks noChangeAspect="1"/>
          </p:cNvPicPr>
          <p:nvPr/>
        </p:nvPicPr>
        <p:blipFill rotWithShape="1">
          <a:blip r:embed="rId2"/>
          <a:srcRect l="33317" t="18590" r="22620" b="24358"/>
          <a:stretch/>
        </p:blipFill>
        <p:spPr>
          <a:xfrm>
            <a:off x="158261" y="219807"/>
            <a:ext cx="5073161" cy="4739055"/>
          </a:xfrm>
          <a:prstGeom prst="rect">
            <a:avLst/>
          </a:prstGeom>
        </p:spPr>
      </p:pic>
      <p:pic>
        <p:nvPicPr>
          <p:cNvPr id="6" name="Imagen 5">
            <a:extLst>
              <a:ext uri="{FF2B5EF4-FFF2-40B4-BE49-F238E27FC236}">
                <a16:creationId xmlns:a16="http://schemas.microsoft.com/office/drawing/2014/main" id="{91006979-1F37-4DDF-A05A-64A2C13F2C8C}"/>
              </a:ext>
            </a:extLst>
          </p:cNvPr>
          <p:cNvPicPr>
            <a:picLocks noChangeAspect="1"/>
          </p:cNvPicPr>
          <p:nvPr/>
        </p:nvPicPr>
        <p:blipFill rotWithShape="1">
          <a:blip r:embed="rId3"/>
          <a:srcRect l="34904" t="18975" r="22260" b="23846"/>
          <a:stretch/>
        </p:blipFill>
        <p:spPr>
          <a:xfrm>
            <a:off x="5383823" y="1327638"/>
            <a:ext cx="4507523" cy="4646132"/>
          </a:xfrm>
          <a:prstGeom prst="rect">
            <a:avLst/>
          </a:prstGeom>
        </p:spPr>
      </p:pic>
    </p:spTree>
    <p:extLst>
      <p:ext uri="{BB962C8B-B14F-4D97-AF65-F5344CB8AC3E}">
        <p14:creationId xmlns:p14="http://schemas.microsoft.com/office/powerpoint/2010/main" val="211311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E251B84-44E6-4DE8-ABD7-EA5AA6BAEC36}"/>
              </a:ext>
            </a:extLst>
          </p:cNvPr>
          <p:cNvPicPr>
            <a:picLocks noChangeAspect="1"/>
          </p:cNvPicPr>
          <p:nvPr/>
        </p:nvPicPr>
        <p:blipFill rotWithShape="1">
          <a:blip r:embed="rId2"/>
          <a:srcRect l="35769" t="18205" r="22404" b="25128"/>
          <a:stretch/>
        </p:blipFill>
        <p:spPr>
          <a:xfrm>
            <a:off x="1501060" y="764931"/>
            <a:ext cx="7062647" cy="53822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08238840"/>
      </p:ext>
    </p:extLst>
  </p:cSld>
  <p:clrMapOvr>
    <a:masterClrMapping/>
  </p:clrMapOvr>
</p:sld>
</file>

<file path=ppt/theme/theme1.xml><?xml version="1.0" encoding="utf-8"?>
<a:theme xmlns:a="http://schemas.openxmlformats.org/drawingml/2006/main" name="Faceta">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85</TotalTime>
  <Words>1051</Words>
  <Application>Microsoft Office PowerPoint</Application>
  <PresentationFormat>Panorámica</PresentationFormat>
  <Paragraphs>53</Paragraphs>
  <Slides>30</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30</vt:i4>
      </vt:variant>
    </vt:vector>
  </HeadingPairs>
  <TitlesOfParts>
    <vt:vector size="34" baseType="lpstr">
      <vt:lpstr>Arial</vt:lpstr>
      <vt:lpstr>Trebuchet MS</vt:lpstr>
      <vt:lpstr>Wingdings 3</vt:lpstr>
      <vt:lpstr>Faceta</vt:lpstr>
      <vt:lpstr>ECUADOR:  VOTA NO EN LA CONSULTA POPULAR     </vt:lpstr>
      <vt:lpstr> VOTA NO EN LA CONSULTA POPULAR </vt:lpstr>
      <vt:lpstr> VOTA NO EN LA CONSULTA POPULAR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ECUADOR:  VOTA NO EN LA CONSULTA POPULAR</dc:title>
  <dc:creator>Jorge Lenin Estrella Benavides</dc:creator>
  <cp:lastModifiedBy>Jorge Lenin Estrella Benavides</cp:lastModifiedBy>
  <cp:revision>13</cp:revision>
  <dcterms:created xsi:type="dcterms:W3CDTF">2025-10-20T11:30:05Z</dcterms:created>
  <dcterms:modified xsi:type="dcterms:W3CDTF">2025-10-20T14:56:22Z</dcterms:modified>
</cp:coreProperties>
</file>